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FE0890-AE5B-407B-8CB5-5C568BF2E4F2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vvada Vamsidhar" userId="5027157d316f79a7" providerId="LiveId" clId="{89012514-C2DF-475D-A3C8-D550734A5364}"/>
    <pc:docChg chg="undo custSel modSld">
      <pc:chgData name="Puvvada Vamsidhar" userId="5027157d316f79a7" providerId="LiveId" clId="{89012514-C2DF-475D-A3C8-D550734A5364}" dt="2025-03-30T11:22:44.298" v="12" actId="255"/>
      <pc:docMkLst>
        <pc:docMk/>
      </pc:docMkLst>
      <pc:sldChg chg="modSp mod">
        <pc:chgData name="Puvvada Vamsidhar" userId="5027157d316f79a7" providerId="LiveId" clId="{89012514-C2DF-475D-A3C8-D550734A5364}" dt="2025-03-30T11:20:43.451" v="10" actId="207"/>
        <pc:sldMkLst>
          <pc:docMk/>
          <pc:sldMk cId="1542110784" sldId="256"/>
        </pc:sldMkLst>
        <pc:spChg chg="mod">
          <ac:chgData name="Puvvada Vamsidhar" userId="5027157d316f79a7" providerId="LiveId" clId="{89012514-C2DF-475D-A3C8-D550734A5364}" dt="2025-03-30T11:20:43.451" v="10" actId="207"/>
          <ac:spMkLst>
            <pc:docMk/>
            <pc:sldMk cId="1542110784" sldId="256"/>
            <ac:spMk id="3" creationId="{1CCB7DCB-BB9A-9BF4-B850-864E268305DE}"/>
          </ac:spMkLst>
        </pc:spChg>
      </pc:sldChg>
      <pc:sldChg chg="modSp mod">
        <pc:chgData name="Puvvada Vamsidhar" userId="5027157d316f79a7" providerId="LiveId" clId="{89012514-C2DF-475D-A3C8-D550734A5364}" dt="2025-03-30T10:32:33.685" v="0" actId="166"/>
        <pc:sldMkLst>
          <pc:docMk/>
          <pc:sldMk cId="2102549764" sldId="257"/>
        </pc:sldMkLst>
        <pc:picChg chg="ord">
          <ac:chgData name="Puvvada Vamsidhar" userId="5027157d316f79a7" providerId="LiveId" clId="{89012514-C2DF-475D-A3C8-D550734A5364}" dt="2025-03-30T10:32:33.685" v="0" actId="166"/>
          <ac:picMkLst>
            <pc:docMk/>
            <pc:sldMk cId="2102549764" sldId="257"/>
            <ac:picMk id="4" creationId="{13D644AA-5A3D-8E79-1EF7-440AF6C76DAE}"/>
          </ac:picMkLst>
        </pc:picChg>
      </pc:sldChg>
      <pc:sldChg chg="modSp mod">
        <pc:chgData name="Puvvada Vamsidhar" userId="5027157d316f79a7" providerId="LiveId" clId="{89012514-C2DF-475D-A3C8-D550734A5364}" dt="2025-03-30T10:51:23.743" v="4" actId="207"/>
        <pc:sldMkLst>
          <pc:docMk/>
          <pc:sldMk cId="3956079463" sldId="258"/>
        </pc:sldMkLst>
        <pc:spChg chg="mod">
          <ac:chgData name="Puvvada Vamsidhar" userId="5027157d316f79a7" providerId="LiveId" clId="{89012514-C2DF-475D-A3C8-D550734A5364}" dt="2025-03-30T10:51:23.743" v="4" actId="207"/>
          <ac:spMkLst>
            <pc:docMk/>
            <pc:sldMk cId="3956079463" sldId="258"/>
            <ac:spMk id="2" creationId="{121B6F5E-DFB6-CC2E-44E3-C8A207A53597}"/>
          </ac:spMkLst>
        </pc:spChg>
        <pc:spChg chg="mod">
          <ac:chgData name="Puvvada Vamsidhar" userId="5027157d316f79a7" providerId="LiveId" clId="{89012514-C2DF-475D-A3C8-D550734A5364}" dt="2025-03-30T10:51:17.500" v="3" actId="207"/>
          <ac:spMkLst>
            <pc:docMk/>
            <pc:sldMk cId="3956079463" sldId="258"/>
            <ac:spMk id="5" creationId="{2C4D6F33-FDE3-2DE4-E502-09761B4BBE59}"/>
          </ac:spMkLst>
        </pc:spChg>
      </pc:sldChg>
      <pc:sldChg chg="modSp mod">
        <pc:chgData name="Puvvada Vamsidhar" userId="5027157d316f79a7" providerId="LiveId" clId="{89012514-C2DF-475D-A3C8-D550734A5364}" dt="2025-03-30T11:22:44.298" v="12" actId="255"/>
        <pc:sldMkLst>
          <pc:docMk/>
          <pc:sldMk cId="2639074243" sldId="259"/>
        </pc:sldMkLst>
        <pc:spChg chg="mod">
          <ac:chgData name="Puvvada Vamsidhar" userId="5027157d316f79a7" providerId="LiveId" clId="{89012514-C2DF-475D-A3C8-D550734A5364}" dt="2025-03-30T11:22:44.298" v="12" actId="255"/>
          <ac:spMkLst>
            <pc:docMk/>
            <pc:sldMk cId="2639074243" sldId="259"/>
            <ac:spMk id="3" creationId="{0BC12507-52C8-44A3-C367-F12EBE1497E6}"/>
          </ac:spMkLst>
        </pc:spChg>
      </pc:sldChg>
      <pc:sldChg chg="modSp mod">
        <pc:chgData name="Puvvada Vamsidhar" userId="5027157d316f79a7" providerId="LiveId" clId="{89012514-C2DF-475D-A3C8-D550734A5364}" dt="2025-03-30T10:51:02.449" v="2" actId="207"/>
        <pc:sldMkLst>
          <pc:docMk/>
          <pc:sldMk cId="1785708679" sldId="261"/>
        </pc:sldMkLst>
        <pc:spChg chg="mod">
          <ac:chgData name="Puvvada Vamsidhar" userId="5027157d316f79a7" providerId="LiveId" clId="{89012514-C2DF-475D-A3C8-D550734A5364}" dt="2025-03-30T10:51:02.449" v="2" actId="207"/>
          <ac:spMkLst>
            <pc:docMk/>
            <pc:sldMk cId="1785708679" sldId="261"/>
            <ac:spMk id="5" creationId="{5BCB3090-9B13-C2DB-B39A-E9362B1B93F5}"/>
          </ac:spMkLst>
        </pc:spChg>
      </pc:sldChg>
      <pc:sldChg chg="modSp mod">
        <pc:chgData name="Puvvada Vamsidhar" userId="5027157d316f79a7" providerId="LiveId" clId="{89012514-C2DF-475D-A3C8-D550734A5364}" dt="2025-03-30T10:56:38.281" v="9" actId="20577"/>
        <pc:sldMkLst>
          <pc:docMk/>
          <pc:sldMk cId="551949051" sldId="262"/>
        </pc:sldMkLst>
        <pc:spChg chg="mod">
          <ac:chgData name="Puvvada Vamsidhar" userId="5027157d316f79a7" providerId="LiveId" clId="{89012514-C2DF-475D-A3C8-D550734A5364}" dt="2025-03-30T10:56:38.281" v="9" actId="20577"/>
          <ac:spMkLst>
            <pc:docMk/>
            <pc:sldMk cId="551949051" sldId="262"/>
            <ac:spMk id="3" creationId="{516DDB32-5BC2-F965-A0DA-FA9B116513AA}"/>
          </ac:spMkLst>
        </pc:spChg>
      </pc:sldChg>
      <pc:sldChg chg="modSp mod">
        <pc:chgData name="Puvvada Vamsidhar" userId="5027157d316f79a7" providerId="LiveId" clId="{89012514-C2DF-475D-A3C8-D550734A5364}" dt="2025-03-30T10:35:42.841" v="1" actId="20577"/>
        <pc:sldMkLst>
          <pc:docMk/>
          <pc:sldMk cId="1089108734" sldId="263"/>
        </pc:sldMkLst>
        <pc:spChg chg="mod">
          <ac:chgData name="Puvvada Vamsidhar" userId="5027157d316f79a7" providerId="LiveId" clId="{89012514-C2DF-475D-A3C8-D550734A5364}" dt="2025-03-30T10:35:42.841" v="1" actId="20577"/>
          <ac:spMkLst>
            <pc:docMk/>
            <pc:sldMk cId="1089108734" sldId="263"/>
            <ac:spMk id="3" creationId="{65CCD861-D9C0-A3F3-A6C1-56DE3A756FD6}"/>
          </ac:spMkLst>
        </pc:spChg>
      </pc:sldChg>
      <pc:sldChg chg="modSp mod">
        <pc:chgData name="Puvvada Vamsidhar" userId="5027157d316f79a7" providerId="LiveId" clId="{89012514-C2DF-475D-A3C8-D550734A5364}" dt="2025-03-30T10:52:09.518" v="6" actId="14734"/>
        <pc:sldMkLst>
          <pc:docMk/>
          <pc:sldMk cId="1101922499" sldId="264"/>
        </pc:sldMkLst>
        <pc:graphicFrameChg chg="modGraphic">
          <ac:chgData name="Puvvada Vamsidhar" userId="5027157d316f79a7" providerId="LiveId" clId="{89012514-C2DF-475D-A3C8-D550734A5364}" dt="2025-03-30T10:52:09.518" v="6" actId="14734"/>
          <ac:graphicFrameMkLst>
            <pc:docMk/>
            <pc:sldMk cId="1101922499" sldId="264"/>
            <ac:graphicFrameMk id="4" creationId="{10A18022-6D98-5089-FEB4-537100DCE07F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58761-4F99-27C5-DE71-9987EFC8EE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1" dirty="0" err="1"/>
              <a:t>ArtConnect</a:t>
            </a:r>
            <a:r>
              <a:rPr lang="en-GB" b="1" dirty="0"/>
              <a:t> India</a:t>
            </a:r>
            <a:br>
              <a:rPr lang="en-GB" b="1" dirty="0"/>
            </a:br>
            <a:r>
              <a:rPr lang="en-GB" sz="2000" dirty="0"/>
              <a:t>Uniting Culture Through E-Commerce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B7DCB-BB9A-9BF4-B850-864E26830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077054"/>
            <a:ext cx="9440034" cy="1559953"/>
          </a:xfrm>
        </p:spPr>
        <p:txBody>
          <a:bodyPr>
            <a:normAutofit fontScale="85000" lnSpcReduction="20000"/>
          </a:bodyPr>
          <a:lstStyle/>
          <a:p>
            <a:r>
              <a:rPr lang="en-IN" dirty="0">
                <a:solidFill>
                  <a:schemeClr val="tx2"/>
                </a:solidFill>
              </a:rPr>
              <a:t>Team </a:t>
            </a:r>
            <a:r>
              <a:rPr lang="en-IN" b="1" dirty="0">
                <a:solidFill>
                  <a:schemeClr val="tx2"/>
                </a:solidFill>
              </a:rPr>
              <a:t>“Dragon”</a:t>
            </a:r>
          </a:p>
          <a:p>
            <a:r>
              <a:rPr lang="en-IN" sz="2000" dirty="0">
                <a:solidFill>
                  <a:schemeClr val="tx2"/>
                </a:solidFill>
              </a:rPr>
              <a:t>Danda Vamsi Chakradhar</a:t>
            </a:r>
            <a:br>
              <a:rPr lang="en-IN" sz="2000" dirty="0">
                <a:solidFill>
                  <a:schemeClr val="tx2"/>
                </a:solidFill>
              </a:rPr>
            </a:br>
            <a:r>
              <a:rPr lang="en-IN" sz="2000" dirty="0">
                <a:solidFill>
                  <a:schemeClr val="tx2"/>
                </a:solidFill>
              </a:rPr>
              <a:t>Machiraju Karthikeya </a:t>
            </a:r>
            <a:r>
              <a:rPr lang="en-IN" sz="2000" dirty="0" err="1">
                <a:solidFill>
                  <a:schemeClr val="tx2"/>
                </a:solidFill>
              </a:rPr>
              <a:t>Manjunadha</a:t>
            </a:r>
            <a:br>
              <a:rPr lang="en-IN" sz="2000" dirty="0">
                <a:solidFill>
                  <a:schemeClr val="tx2"/>
                </a:solidFill>
              </a:rPr>
            </a:br>
            <a:r>
              <a:rPr lang="en-IN" sz="2000" dirty="0" err="1">
                <a:solidFill>
                  <a:schemeClr val="tx2"/>
                </a:solidFill>
              </a:rPr>
              <a:t>Vennampalli</a:t>
            </a:r>
            <a:r>
              <a:rPr lang="en-IN" sz="2000" dirty="0">
                <a:solidFill>
                  <a:schemeClr val="tx2"/>
                </a:solidFill>
              </a:rPr>
              <a:t> </a:t>
            </a:r>
            <a:r>
              <a:rPr lang="en-IN" sz="2000" dirty="0" err="1">
                <a:solidFill>
                  <a:schemeClr val="tx2"/>
                </a:solidFill>
              </a:rPr>
              <a:t>Venkateswarulu</a:t>
            </a:r>
            <a:br>
              <a:rPr lang="en-IN" sz="2000" dirty="0">
                <a:solidFill>
                  <a:schemeClr val="tx2"/>
                </a:solidFill>
              </a:rPr>
            </a:br>
            <a:r>
              <a:rPr lang="en-IN" sz="2000" dirty="0">
                <a:solidFill>
                  <a:schemeClr val="tx2"/>
                </a:solidFill>
              </a:rPr>
              <a:t>M Santosh Reddy</a:t>
            </a:r>
            <a:br>
              <a:rPr lang="en-IN" sz="2000" dirty="0">
                <a:solidFill>
                  <a:schemeClr val="tx2"/>
                </a:solidFill>
              </a:rPr>
            </a:br>
            <a:r>
              <a:rPr lang="en-IN" sz="2000" dirty="0">
                <a:solidFill>
                  <a:schemeClr val="tx2"/>
                </a:solidFill>
              </a:rPr>
              <a:t>Puvvada Vamsidhar</a:t>
            </a:r>
          </a:p>
          <a:p>
            <a:endParaRPr lang="en-IN" sz="2000" dirty="0">
              <a:solidFill>
                <a:schemeClr val="tx2"/>
              </a:solidFill>
            </a:endParaRPr>
          </a:p>
          <a:p>
            <a:endParaRPr lang="en-IN" sz="2000" dirty="0">
              <a:solidFill>
                <a:schemeClr val="tx2"/>
              </a:solidFill>
            </a:endParaRPr>
          </a:p>
          <a:p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10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22,326,203 ilustraciones de stock de Thank you | Depositphotos">
            <a:extLst>
              <a:ext uri="{FF2B5EF4-FFF2-40B4-BE49-F238E27FC236}">
                <a16:creationId xmlns:a16="http://schemas.microsoft.com/office/drawing/2014/main" id="{17DE1FF8-98D9-2933-CCAF-3C5ACD6418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8" name="Picture 4" descr="Thank You 5 Word Art – Squijoo.com">
            <a:extLst>
              <a:ext uri="{FF2B5EF4-FFF2-40B4-BE49-F238E27FC236}">
                <a16:creationId xmlns:a16="http://schemas.microsoft.com/office/drawing/2014/main" id="{E294F659-C4A8-8AE0-4A4F-7B7C18AB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883" y="750345"/>
            <a:ext cx="6938234" cy="555058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tx2"/>
            </a:bgClr>
          </a:pattFill>
        </p:spPr>
      </p:pic>
    </p:spTree>
    <p:extLst>
      <p:ext uri="{BB962C8B-B14F-4D97-AF65-F5344CB8AC3E}">
        <p14:creationId xmlns:p14="http://schemas.microsoft.com/office/powerpoint/2010/main" val="396361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1394-1603-AFEB-73CC-6AB0F875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/>
              <a:t>Documentary on Declining Traditional Arts of India</a:t>
            </a:r>
          </a:p>
        </p:txBody>
      </p:sp>
      <p:pic>
        <p:nvPicPr>
          <p:cNvPr id="4" name="videoplayback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3D644AA-5A3D-8E79-1EF7-440AF6C76D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1496" y="1580050"/>
            <a:ext cx="8538359" cy="4802592"/>
          </a:xfrm>
        </p:spPr>
      </p:pic>
    </p:spTree>
    <p:extLst>
      <p:ext uri="{BB962C8B-B14F-4D97-AF65-F5344CB8AC3E}">
        <p14:creationId xmlns:p14="http://schemas.microsoft.com/office/powerpoint/2010/main" val="210254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6F5E-DFB6-CC2E-44E3-C8A207A53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04" y="944776"/>
            <a:ext cx="10353762" cy="654892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FA4F6-7180-B93B-4478-D06F19DD7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1696551"/>
          </a:xfrm>
        </p:spPr>
        <p:txBody>
          <a:bodyPr>
            <a:normAutofit/>
          </a:bodyPr>
          <a:lstStyle/>
          <a:p>
            <a:pPr marL="36900" indent="0" algn="just">
              <a:buNone/>
            </a:pPr>
            <a:r>
              <a:rPr lang="en-GB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India is home to a </a:t>
            </a:r>
            <a:r>
              <a:rPr lang="en-GB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rich and diverse tradition of handicrafts</a:t>
            </a:r>
            <a:r>
              <a:rPr lang="en-GB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each reflecting the unique culture of different regions. From </a:t>
            </a:r>
            <a:r>
              <a:rPr lang="en-GB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Pashmina weaving in Kashmir</a:t>
            </a:r>
            <a:r>
              <a:rPr lang="en-GB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GB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Madhubani paintings in Bihar</a:t>
            </a:r>
            <a:r>
              <a:rPr lang="en-GB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these art forms are more than just crafts – they are a legacy passed down through generations. However, with the rise of </a:t>
            </a:r>
            <a:r>
              <a:rPr lang="en-GB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mass production, e-commerce giants, and changing consumer preferences</a:t>
            </a:r>
            <a:r>
              <a:rPr lang="en-GB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these traditional art forms are struggling to survive.</a:t>
            </a:r>
            <a:endParaRPr lang="en-I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99267-5105-63FD-9C01-F879C268E6B6}"/>
              </a:ext>
            </a:extLst>
          </p:cNvPr>
          <p:cNvSpPr txBox="1"/>
          <p:nvPr/>
        </p:nvSpPr>
        <p:spPr>
          <a:xfrm>
            <a:off x="913795" y="4279337"/>
            <a:ext cx="10397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India's traditional handicrafts are struggling as artisans face </a:t>
            </a:r>
            <a:r>
              <a:rPr lang="en-GB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low demand, unfair earnings, and limited digital reach</a:t>
            </a:r>
            <a:r>
              <a:rPr lang="en-GB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Middlemen take a significant share of profits, while </a:t>
            </a:r>
            <a:r>
              <a:rPr lang="en-GB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mass-produced imitations</a:t>
            </a:r>
            <a:r>
              <a:rPr lang="en-GB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make it harder for consumers to find authentic crafts. With </a:t>
            </a:r>
            <a:r>
              <a:rPr lang="en-GB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financial insecurity and fewer opportunities</a:t>
            </a:r>
            <a:r>
              <a:rPr lang="en-GB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younger generations are moving away from these trades, putting </a:t>
            </a:r>
            <a:r>
              <a:rPr lang="en-GB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many traditional art forms at risk of extinction</a:t>
            </a:r>
            <a:r>
              <a:rPr lang="en-GB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and leading to a </a:t>
            </a:r>
            <a:r>
              <a:rPr lang="en-GB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major loss of cultural heritage</a:t>
            </a:r>
            <a:r>
              <a:rPr lang="en-GB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D6F33-FDE3-2DE4-E502-09761B4BBE59}"/>
              </a:ext>
            </a:extLst>
          </p:cNvPr>
          <p:cNvSpPr txBox="1"/>
          <p:nvPr/>
        </p:nvSpPr>
        <p:spPr>
          <a:xfrm>
            <a:off x="4136313" y="3561781"/>
            <a:ext cx="412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956079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A35B-105F-614B-257D-0FD91802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Uniqueness of Our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12507-52C8-44A3-C367-F12EBE149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Aggregator Model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Unlike individual artisan platforms, you </a:t>
            </a: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partner with local websites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making it scalable.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Transparency with QR Codes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Customers can scan a </a:t>
            </a: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QR code on each product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see the artist’s name, price paid, and creation date.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Cultural Storytelling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Each product page will feature the </a:t>
            </a: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history, artisan profile, and making process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the art form.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Inventory Handling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The platform operates as a </a:t>
            </a: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middleman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ensuring lower operational costs.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State-Based Promotions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Partnered websites can </a:t>
            </a: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 regional promotions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increasing sales of local art.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074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D715F-3BA2-81E6-DCF2-445197C25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9C3B3-58BB-C183-CDF9-35509A760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04" y="944776"/>
            <a:ext cx="10353762" cy="654892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Our Idea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8A63A-D160-10E6-161C-27EE6261EB7E}"/>
              </a:ext>
            </a:extLst>
          </p:cNvPr>
          <p:cNvSpPr txBox="1"/>
          <p:nvPr/>
        </p:nvSpPr>
        <p:spPr>
          <a:xfrm>
            <a:off x="913795" y="4279337"/>
            <a:ext cx="959642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7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Increased Sales &amp; Visibility – Local artisans get nationwide exposure, leading to higher demand.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7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Fair &amp; Direct Earnings – No middlemen, ensuring higher profits for artisans.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7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Consumer Trust &amp; Engagement – Storytelling and transparency build a deeper connection with buyers.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7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Encouraging Future Generations – Financial stability attracts younger artisans to sustain the craft.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7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Sustainable &amp; Ethical Business – Promotes eco-friendly, handcrafted products over mass production.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B3090-9B13-C2DB-B39A-E9362B1B93F5}"/>
              </a:ext>
            </a:extLst>
          </p:cNvPr>
          <p:cNvSpPr txBox="1"/>
          <p:nvPr/>
        </p:nvSpPr>
        <p:spPr>
          <a:xfrm>
            <a:off x="4136313" y="3561781"/>
            <a:ext cx="412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Impact on Society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A41DE8-EAEA-F9C0-5478-D713A1CA8E7B}"/>
              </a:ext>
            </a:extLst>
          </p:cNvPr>
          <p:cNvSpPr txBox="1"/>
          <p:nvPr/>
        </p:nvSpPr>
        <p:spPr>
          <a:xfrm>
            <a:off x="913795" y="1895836"/>
            <a:ext cx="9596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Preserving Cultural Heritage</a:t>
            </a:r>
            <a:r>
              <a:rPr lang="en-IN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– Revives and sustains India’s traditional art forms.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Empowering Local Artisans</a:t>
            </a:r>
            <a:r>
              <a:rPr lang="en-IN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– Provides a </a:t>
            </a:r>
            <a:r>
              <a:rPr lang="en-I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fair-trade</a:t>
            </a:r>
            <a:r>
              <a:rPr lang="en-IN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platform ensuring direct profits.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Bridging the Digital Gap</a:t>
            </a:r>
            <a:r>
              <a:rPr lang="en-IN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– Connects artisans with a </a:t>
            </a:r>
            <a:r>
              <a:rPr lang="en-I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wider online audience</a:t>
            </a:r>
            <a:r>
              <a:rPr lang="en-IN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Enhancing Transparency</a:t>
            </a:r>
            <a:r>
              <a:rPr lang="en-IN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– QR codes ensure </a:t>
            </a:r>
            <a:r>
              <a:rPr lang="en-I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authenticity, fair pricing, and artist recognition</a:t>
            </a:r>
            <a:r>
              <a:rPr lang="en-IN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Boosting Economic Growth</a:t>
            </a:r>
            <a:r>
              <a:rPr lang="en-IN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– Strengthens the </a:t>
            </a:r>
            <a:r>
              <a:rPr lang="en-I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handicraft industry</a:t>
            </a:r>
            <a:r>
              <a:rPr lang="en-IN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creating sustainable livelihoods.</a:t>
            </a:r>
          </a:p>
          <a:p>
            <a:pPr algn="just"/>
            <a:endParaRPr lang="en-IN" sz="1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08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5ADAB-3BDE-FFF2-7D5C-A305A67A6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25331"/>
            <a:ext cx="10353762" cy="97045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DA521-2205-A114-BDDA-0C9394FEA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57145"/>
            <a:ext cx="11043330" cy="512555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Collaboration with Local Artisan Websites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Partner with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local e-commerce websites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sell traditional handicrafts.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Integrate their product listings into our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platform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wider reach.</a:t>
            </a:r>
          </a:p>
          <a:p>
            <a:pPr>
              <a:buNone/>
            </a:pP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Centralized Artistry Platform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Our website acts as a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one-stop destination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showcasing handicrafts from all partnered local websites.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Each product page includes: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Cultural storytelling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engage buyers.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 Code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ensuring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authenticity, artisan details, and pricing transparency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Customer Orders the Product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Customers browse and place orders directly on our platform.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Order details (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name, address, contact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are automatically forwarded to the respective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website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Order Processing by Local Websites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The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partnered local website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packaging and shipping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directly to the customer.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We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not manage inventory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a lightweight, scalable model.</a:t>
            </a:r>
          </a:p>
        </p:txBody>
      </p:sp>
    </p:spTree>
    <p:extLst>
      <p:ext uri="{BB962C8B-B14F-4D97-AF65-F5344CB8AC3E}">
        <p14:creationId xmlns:p14="http://schemas.microsoft.com/office/powerpoint/2010/main" val="186888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B16F-C78C-4357-0605-0F61EC74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DDB32-5BC2-F965-A0DA-FA9B11651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Secure Payment Distribution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80-90%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payment is transferred to the respective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website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10-20%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retained as a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&amp; promotional fee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sustain and grow the business.</a:t>
            </a:r>
          </a:p>
          <a:p>
            <a:pPr>
              <a:buNone/>
            </a:pP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Marketing &amp; Promotions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We provide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and paid promotions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partnered websites by: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Running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targeted social media &amp; influencer campaigns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Boosting specific crafts based on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festivals, trends, and state-wise promotions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Enhancing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SEO &amp; digital reach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drive traffic to the products.</a:t>
            </a:r>
          </a:p>
          <a:p>
            <a:pPr marL="36900" indent="0">
              <a:buNone/>
            </a:pP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7: Scaling &amp; Expansion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→ Onboarding more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websites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different states to expand product variety.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→ Encouraging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regional digital adoption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artisans via website integrations.</a:t>
            </a:r>
          </a:p>
          <a:p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949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B9D4C-9EA3-441A-2089-93DA7984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Feasibility and 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D861-D9C0-A3F3-A6C1-56DE3A756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22675"/>
            <a:ext cx="10353762" cy="4058751"/>
          </a:xfrm>
        </p:spPr>
        <p:txBody>
          <a:bodyPr>
            <a:normAutofit/>
          </a:bodyPr>
          <a:lstStyle/>
          <a:p>
            <a:pPr algn="just"/>
            <a:r>
              <a:rPr lang="en-IN" sz="17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Growing Market for Handmade Products</a:t>
            </a:r>
            <a:r>
              <a:rPr lang="en-IN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The Indian handicraft market is expected to grow at </a:t>
            </a:r>
            <a:r>
              <a:rPr lang="en-IN" sz="17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10% CAGR</a:t>
            </a:r>
            <a:r>
              <a:rPr lang="en-IN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due to increasing demand.</a:t>
            </a:r>
          </a:p>
          <a:p>
            <a:pPr algn="just"/>
            <a:r>
              <a:rPr lang="en-IN" sz="17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Low Operational Costs</a:t>
            </a:r>
            <a:r>
              <a:rPr lang="en-IN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No need to manage warehouses or logistics, reducing overhead costs.</a:t>
            </a:r>
          </a:p>
          <a:p>
            <a:pPr algn="just"/>
            <a:r>
              <a:rPr lang="en-IN" sz="17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 Integration Possible</a:t>
            </a:r>
            <a:r>
              <a:rPr lang="en-IN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SAP Commerce Cloud or custom development can support the aggregator model.</a:t>
            </a:r>
          </a:p>
          <a:p>
            <a:pPr algn="just"/>
            <a:r>
              <a:rPr lang="en-IN" sz="17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Government Support</a:t>
            </a:r>
            <a:r>
              <a:rPr lang="en-IN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Initiatives like </a:t>
            </a:r>
            <a:r>
              <a:rPr lang="en-IN" sz="17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Make in India, TRIFED, and ODOP (One District One Product)</a:t>
            </a:r>
            <a:r>
              <a:rPr lang="en-IN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can help in artisan onboarding.</a:t>
            </a:r>
          </a:p>
          <a:p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Partnerships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Onboard more local websites across states.</a:t>
            </a:r>
          </a:p>
          <a:p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&amp; Mobile App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Smart recommendations &amp; better accessibility.</a:t>
            </a:r>
          </a:p>
          <a:p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Reach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Enable international shipping. </a:t>
            </a:r>
          </a:p>
          <a:p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Festival &amp; Influencer Marketing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Boost sales through seasonal &amp; social media campaigns.</a:t>
            </a:r>
          </a:p>
        </p:txBody>
      </p:sp>
    </p:spTree>
    <p:extLst>
      <p:ext uri="{BB962C8B-B14F-4D97-AF65-F5344CB8AC3E}">
        <p14:creationId xmlns:p14="http://schemas.microsoft.com/office/powerpoint/2010/main" val="1089108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8ED3-916D-95AA-F516-E8E0F0B6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Competitive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A18022-6D98-5089-FEB4-537100DCE0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8151971"/>
              </p:ext>
            </p:extLst>
          </p:nvPr>
        </p:nvGraphicFramePr>
        <p:xfrm>
          <a:off x="914400" y="1731962"/>
          <a:ext cx="10353675" cy="457739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70735">
                  <a:extLst>
                    <a:ext uri="{9D8B030D-6E8A-4147-A177-3AD203B41FA5}">
                      <a16:colId xmlns:a16="http://schemas.microsoft.com/office/drawing/2014/main" val="1188691738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3578965578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3988002107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3161569482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1104820068"/>
                    </a:ext>
                  </a:extLst>
                </a:gridCol>
              </a:tblGrid>
              <a:tr h="653914"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Craftsvilla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Amazon </a:t>
                      </a:r>
                      <a:r>
                        <a:rPr lang="en-IN" sz="1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Karigar</a:t>
                      </a:r>
                      <a:endParaRPr lang="en-I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India Craft House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778469"/>
                  </a:ext>
                </a:extLst>
              </a:tr>
              <a:tr h="653914"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Aggregator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Partners with local sites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Own inventory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 Sales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 Artisan sales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2595622"/>
                  </a:ext>
                </a:extLst>
              </a:tr>
              <a:tr h="653914"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Transparency (QR Code)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5848033"/>
                  </a:ext>
                </a:extLst>
              </a:tr>
              <a:tr h="653914"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Cultural Storytelling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945727"/>
                  </a:ext>
                </a:extLst>
              </a:tr>
              <a:tr h="653914"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 Wise Promotions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465482"/>
                  </a:ext>
                </a:extLst>
              </a:tr>
              <a:tr h="653914"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Global Reach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367314"/>
                  </a:ext>
                </a:extLst>
              </a:tr>
              <a:tr h="653914"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Fair Artisan Payment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Directly Visible to customers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 but no Transparency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471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9224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1069</TotalTime>
  <Words>933</Words>
  <Application>Microsoft Office PowerPoint</Application>
  <PresentationFormat>Widescreen</PresentationFormat>
  <Paragraphs>81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Calisto MT</vt:lpstr>
      <vt:lpstr>Times New Roman</vt:lpstr>
      <vt:lpstr>Wingdings</vt:lpstr>
      <vt:lpstr>Wingdings 2</vt:lpstr>
      <vt:lpstr>Slate</vt:lpstr>
      <vt:lpstr>ArtConnect India Uniting Culture Through E-Commerce</vt:lpstr>
      <vt:lpstr>Documentary on Declining Traditional Arts of India</vt:lpstr>
      <vt:lpstr>Introduction</vt:lpstr>
      <vt:lpstr>Uniqueness of Our Idea</vt:lpstr>
      <vt:lpstr>Importance of Our Idea</vt:lpstr>
      <vt:lpstr>Workflow</vt:lpstr>
      <vt:lpstr>Workflow</vt:lpstr>
      <vt:lpstr>Feasibility and Scalability</vt:lpstr>
      <vt:lpstr>Competitive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Puvvada Vamsidhar</dc:creator>
  <cp:lastModifiedBy>Puvvada Vamsidhar</cp:lastModifiedBy>
  <cp:revision>1</cp:revision>
  <dcterms:created xsi:type="dcterms:W3CDTF">2025-03-30T09:36:01Z</dcterms:created>
  <dcterms:modified xsi:type="dcterms:W3CDTF">2025-03-31T03:46:48Z</dcterms:modified>
</cp:coreProperties>
</file>